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2"/>
  </p:notesMasterIdLst>
  <p:sldIdLst>
    <p:sldId id="550" r:id="rId4"/>
    <p:sldId id="510" r:id="rId5"/>
    <p:sldId id="524" r:id="rId6"/>
    <p:sldId id="544" r:id="rId7"/>
    <p:sldId id="526" r:id="rId8"/>
    <p:sldId id="546" r:id="rId9"/>
    <p:sldId id="548" r:id="rId10"/>
    <p:sldId id="527" r:id="rId11"/>
    <p:sldId id="547" r:id="rId12"/>
    <p:sldId id="502" r:id="rId13"/>
    <p:sldId id="497" r:id="rId14"/>
    <p:sldId id="533" r:id="rId15"/>
    <p:sldId id="543" r:id="rId16"/>
    <p:sldId id="521" r:id="rId17"/>
    <p:sldId id="549" r:id="rId18"/>
    <p:sldId id="507" r:id="rId19"/>
    <p:sldId id="501" r:id="rId20"/>
    <p:sldId id="551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幼圆" pitchFamily="49" charset="-122"/>
      <p:regular r:id="rId28"/>
    </p:embeddedFont>
    <p:embeddedFont>
      <p:font typeface="楷体" pitchFamily="49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35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858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70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89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66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71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88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73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49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04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055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103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593611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636730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671516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107378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730923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95774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90273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23215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00600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14535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02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0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4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51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09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01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7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77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9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93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4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68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98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9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17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0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37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76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2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8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44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25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8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31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2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8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24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11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73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42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81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67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7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87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5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3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10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03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52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42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5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5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5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6127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25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92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77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08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4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8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92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44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3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004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28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603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907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536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3370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443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1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6913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503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0748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053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219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7530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845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39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0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74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04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681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71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7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73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59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06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3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40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34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51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296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55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1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4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48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4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31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12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01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481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21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09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0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86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58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05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65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23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41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的基本性质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80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的基本性质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93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4.xml"/><Relationship Id="rId7" Type="http://schemas.openxmlformats.org/officeDocument/2006/relationships/image" Target="../media/image4.emf"/><Relationship Id="rId2" Type="http://schemas.openxmlformats.org/officeDocument/2006/relationships/slide" Target="slide16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slide" Target="slide15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10.bin"/><Relationship Id="rId21" Type="http://schemas.openxmlformats.org/officeDocument/2006/relationships/oleObject" Target="../embeddings/oleObject19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49.w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2.pn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58.w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1.png"/><Relationship Id="rId1" Type="http://schemas.openxmlformats.org/officeDocument/2006/relationships/vmlDrawing" Target="../drawings/vmlDrawing5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60.png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5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6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25.png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6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4.png"/><Relationship Id="rId17" Type="http://schemas.openxmlformats.org/officeDocument/2006/relationships/oleObject" Target="../embeddings/oleObject4.bin"/><Relationship Id="rId25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11" Type="http://schemas.openxmlformats.org/officeDocument/2006/relationships/image" Target="../media/image23.jpeg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7.bin"/><Relationship Id="rId28" Type="http://schemas.openxmlformats.org/officeDocument/2006/relationships/image" Target="../media/image11.jpeg"/><Relationship Id="rId10" Type="http://schemas.openxmlformats.org/officeDocument/2006/relationships/image" Target="../media/image7.jpeg"/><Relationship Id="rId19" Type="http://schemas.openxmlformats.org/officeDocument/2006/relationships/oleObject" Target="../embeddings/oleObject5.bin"/><Relationship Id="rId4" Type="http://schemas.openxmlformats.org/officeDocument/2006/relationships/image" Target="../media/image21.png"/><Relationship Id="rId9" Type="http://schemas.openxmlformats.org/officeDocument/2006/relationships/image" Target="../media/image22.jpeg"/><Relationship Id="rId14" Type="http://schemas.openxmlformats.org/officeDocument/2006/relationships/image" Target="../media/image26.png"/><Relationship Id="rId22" Type="http://schemas.openxmlformats.org/officeDocument/2006/relationships/image" Target="../media/image17.wmf"/><Relationship Id="rId27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23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3938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分数的基本性质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1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39552" y="627534"/>
            <a:ext cx="6200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涂一涂，填一填。</a:t>
            </a:r>
            <a:endParaRPr lang="zh-CN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3" name="图片 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355" y="1517228"/>
            <a:ext cx="68310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80" y="1545803"/>
            <a:ext cx="2841625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文本框 30"/>
          <p:cNvSpPr txBox="1">
            <a:spLocks noChangeArrowheads="1"/>
          </p:cNvSpPr>
          <p:nvPr/>
        </p:nvSpPr>
        <p:spPr bwMode="auto">
          <a:xfrm>
            <a:off x="2607518" y="3033291"/>
            <a:ext cx="617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pic>
        <p:nvPicPr>
          <p:cNvPr id="96" name="图片 9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855" y="1545803"/>
            <a:ext cx="26765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文本框 6"/>
          <p:cNvSpPr txBox="1">
            <a:spLocks noChangeArrowheads="1"/>
          </p:cNvSpPr>
          <p:nvPr/>
        </p:nvSpPr>
        <p:spPr bwMode="auto">
          <a:xfrm>
            <a:off x="6914405" y="2682453"/>
            <a:ext cx="582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uild="allAtOnce" bldLvl="0"/>
      <p:bldP spid="95" grpId="0"/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757811" y="542925"/>
            <a:ext cx="7804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3200" b="1" dirty="0">
                <a:latin typeface="楷体" pitchFamily="49" charset="-122"/>
                <a:ea typeface="楷体" pitchFamily="49" charset="-122"/>
              </a:rPr>
              <a:t>3.</a:t>
            </a:r>
            <a:endParaRPr lang="en-US" altLang="en-US" sz="32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" name="图片 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48" y="1626914"/>
            <a:ext cx="77724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文本框 30"/>
          <p:cNvSpPr txBox="1">
            <a:spLocks noChangeArrowheads="1"/>
          </p:cNvSpPr>
          <p:nvPr/>
        </p:nvSpPr>
        <p:spPr bwMode="auto">
          <a:xfrm>
            <a:off x="1790898" y="162691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73" name="文本框 4"/>
          <p:cNvSpPr txBox="1">
            <a:spLocks noChangeArrowheads="1"/>
          </p:cNvSpPr>
          <p:nvPr/>
        </p:nvSpPr>
        <p:spPr bwMode="auto">
          <a:xfrm>
            <a:off x="5791398" y="162691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15</a:t>
            </a:r>
          </a:p>
        </p:txBody>
      </p:sp>
      <p:sp>
        <p:nvSpPr>
          <p:cNvPr id="74" name="文本框 5"/>
          <p:cNvSpPr txBox="1">
            <a:spLocks noChangeArrowheads="1"/>
          </p:cNvSpPr>
          <p:nvPr/>
        </p:nvSpPr>
        <p:spPr bwMode="auto">
          <a:xfrm>
            <a:off x="7972623" y="203807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75" name="文本框 6"/>
          <p:cNvSpPr txBox="1">
            <a:spLocks noChangeArrowheads="1"/>
          </p:cNvSpPr>
          <p:nvPr/>
        </p:nvSpPr>
        <p:spPr bwMode="auto">
          <a:xfrm>
            <a:off x="3857823" y="202855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  <p:bldP spid="72" grpId="0"/>
      <p:bldP spid="73" grpId="0"/>
      <p:bldP spid="74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52" name="文本框 39942"/>
          <p:cNvSpPr txBox="1">
            <a:spLocks noChangeArrowheads="1"/>
          </p:cNvSpPr>
          <p:nvPr/>
        </p:nvSpPr>
        <p:spPr bwMode="auto">
          <a:xfrm>
            <a:off x="395536" y="483518"/>
            <a:ext cx="7778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判断每组的两个分数是否相等，并说明理由。</a:t>
            </a:r>
            <a:endParaRPr lang="zh-CN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" name="文本框 9"/>
          <p:cNvSpPr txBox="1">
            <a:spLocks noChangeArrowheads="1"/>
          </p:cNvSpPr>
          <p:nvPr/>
        </p:nvSpPr>
        <p:spPr bwMode="auto">
          <a:xfrm>
            <a:off x="1706885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154" name="对象 15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54715"/>
              </p:ext>
            </p:extLst>
          </p:nvPr>
        </p:nvGraphicFramePr>
        <p:xfrm>
          <a:off x="1492572" y="1281956"/>
          <a:ext cx="309563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" r:id="rId3" imgW="217080" imgH="561240" progId="Equation.KSEE3">
                  <p:embed/>
                </p:oleObj>
              </mc:Choice>
              <mc:Fallback>
                <p:oleObj r:id="rId3" imgW="21708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572" y="1281956"/>
                        <a:ext cx="309563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" name="对象 15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901895"/>
              </p:ext>
            </p:extLst>
          </p:nvPr>
        </p:nvGraphicFramePr>
        <p:xfrm>
          <a:off x="2006922" y="1281956"/>
          <a:ext cx="4921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" r:id="rId5" imgW="344160" imgH="561240" progId="Equation.3">
                  <p:embed/>
                </p:oleObj>
              </mc:Choice>
              <mc:Fallback>
                <p:oleObj r:id="rId5" imgW="344160" imgH="561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922" y="1281956"/>
                        <a:ext cx="4921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" name="对象 15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139495"/>
              </p:ext>
            </p:extLst>
          </p:nvPr>
        </p:nvGraphicFramePr>
        <p:xfrm>
          <a:off x="2954734" y="1275606"/>
          <a:ext cx="46513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3" r:id="rId7" imgW="325800" imgH="561240" progId="Equation.KSEE3">
                  <p:embed/>
                </p:oleObj>
              </mc:Choice>
              <mc:Fallback>
                <p:oleObj r:id="rId7" imgW="32580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4734" y="1275606"/>
                        <a:ext cx="465138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" name="对象 15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668057"/>
              </p:ext>
            </p:extLst>
          </p:nvPr>
        </p:nvGraphicFramePr>
        <p:xfrm>
          <a:off x="3683199" y="1281956"/>
          <a:ext cx="3127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4" r:id="rId9" imgW="217800" imgH="561240" progId="Equation.KSEE3">
                  <p:embed/>
                </p:oleObj>
              </mc:Choice>
              <mc:Fallback>
                <p:oleObj r:id="rId9" imgW="21780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199" y="1281956"/>
                        <a:ext cx="312737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" name="对象 15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783560"/>
              </p:ext>
            </p:extLst>
          </p:nvPr>
        </p:nvGraphicFramePr>
        <p:xfrm>
          <a:off x="4570735" y="1281956"/>
          <a:ext cx="4921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5" r:id="rId11" imgW="344160" imgH="561240" progId="Equation.KSEE3">
                  <p:embed/>
                </p:oleObj>
              </mc:Choice>
              <mc:Fallback>
                <p:oleObj r:id="rId11" imgW="34416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735" y="1281956"/>
                        <a:ext cx="4921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" name="对象 15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471985"/>
              </p:ext>
            </p:extLst>
          </p:nvPr>
        </p:nvGraphicFramePr>
        <p:xfrm>
          <a:off x="5312097" y="1281956"/>
          <a:ext cx="309563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6" r:id="rId13" imgW="217080" imgH="561240" progId="Equation.KSEE3">
                  <p:embed/>
                </p:oleObj>
              </mc:Choice>
              <mc:Fallback>
                <p:oleObj r:id="rId13" imgW="21708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2097" y="1281956"/>
                        <a:ext cx="309563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" name="对象 15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946105"/>
              </p:ext>
            </p:extLst>
          </p:nvPr>
        </p:nvGraphicFramePr>
        <p:xfrm>
          <a:off x="6242372" y="1281956"/>
          <a:ext cx="311150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7" r:id="rId15" imgW="217800" imgH="561240" progId="Equation.KSEE3">
                  <p:embed/>
                </p:oleObj>
              </mc:Choice>
              <mc:Fallback>
                <p:oleObj r:id="rId15" imgW="21780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372" y="1281956"/>
                        <a:ext cx="311150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" name="对象 16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662088"/>
              </p:ext>
            </p:extLst>
          </p:nvPr>
        </p:nvGraphicFramePr>
        <p:xfrm>
          <a:off x="6837685" y="1281956"/>
          <a:ext cx="4651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8" r:id="rId17" imgW="325800" imgH="561240" progId="Equation.KSEE3">
                  <p:embed/>
                </p:oleObj>
              </mc:Choice>
              <mc:Fallback>
                <p:oleObj r:id="rId17" imgW="32580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685" y="1281956"/>
                        <a:ext cx="465137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" name="文本框 33"/>
          <p:cNvSpPr txBox="1">
            <a:spLocks noChangeArrowheads="1"/>
          </p:cNvSpPr>
          <p:nvPr/>
        </p:nvSpPr>
        <p:spPr bwMode="auto">
          <a:xfrm>
            <a:off x="3287469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sp>
        <p:nvSpPr>
          <p:cNvPr id="163" name="文本框 34"/>
          <p:cNvSpPr txBox="1">
            <a:spLocks noChangeArrowheads="1"/>
          </p:cNvSpPr>
          <p:nvPr/>
        </p:nvSpPr>
        <p:spPr bwMode="auto">
          <a:xfrm>
            <a:off x="6474147" y="15359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164" name="对象 16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645004"/>
              </p:ext>
            </p:extLst>
          </p:nvPr>
        </p:nvGraphicFramePr>
        <p:xfrm>
          <a:off x="1503685" y="2301131"/>
          <a:ext cx="309562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9" r:id="rId19" imgW="217080" imgH="561240" progId="Equation.KSEE3">
                  <p:embed/>
                </p:oleObj>
              </mc:Choice>
              <mc:Fallback>
                <p:oleObj r:id="rId19" imgW="21708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3685" y="2301131"/>
                        <a:ext cx="309562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" name="对象 16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822235"/>
              </p:ext>
            </p:extLst>
          </p:nvPr>
        </p:nvGraphicFramePr>
        <p:xfrm>
          <a:off x="2087885" y="2301131"/>
          <a:ext cx="49053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0" r:id="rId21" imgW="344160" imgH="561240" progId="Equation.KSEE3">
                  <p:embed/>
                </p:oleObj>
              </mc:Choice>
              <mc:Fallback>
                <p:oleObj r:id="rId21" imgW="34416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885" y="2301131"/>
                        <a:ext cx="490537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6" name="文本框 39"/>
          <p:cNvSpPr txBox="1">
            <a:spLocks noChangeArrowheads="1"/>
          </p:cNvSpPr>
          <p:nvPr/>
        </p:nvSpPr>
        <p:spPr bwMode="auto">
          <a:xfrm>
            <a:off x="1756097" y="24821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楷体" pitchFamily="49" charset="-122"/>
                <a:ea typeface="楷体" pitchFamily="49" charset="-122"/>
              </a:rPr>
              <a:t>=</a:t>
            </a:r>
          </a:p>
        </p:txBody>
      </p:sp>
      <p:sp>
        <p:nvSpPr>
          <p:cNvPr id="167" name="文本框 41"/>
          <p:cNvSpPr txBox="1">
            <a:spLocks noChangeArrowheads="1"/>
          </p:cNvSpPr>
          <p:nvPr/>
        </p:nvSpPr>
        <p:spPr bwMode="auto">
          <a:xfrm>
            <a:off x="4980310" y="149944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168" name="对象 16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134728"/>
              </p:ext>
            </p:extLst>
          </p:nvPr>
        </p:nvGraphicFramePr>
        <p:xfrm>
          <a:off x="4546922" y="2301131"/>
          <a:ext cx="4921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1" r:id="rId23" imgW="344160" imgH="561240" progId="Equation.KSEE3">
                  <p:embed/>
                </p:oleObj>
              </mc:Choice>
              <mc:Fallback>
                <p:oleObj r:id="rId23" imgW="34416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922" y="2301131"/>
                        <a:ext cx="49212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" name="对象 16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735957"/>
              </p:ext>
            </p:extLst>
          </p:nvPr>
        </p:nvGraphicFramePr>
        <p:xfrm>
          <a:off x="5296222" y="2301131"/>
          <a:ext cx="3095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2" r:id="rId25" imgW="217080" imgH="561240" progId="Equation.KSEE3">
                  <p:embed/>
                </p:oleObj>
              </mc:Choice>
              <mc:Fallback>
                <p:oleObj r:id="rId25" imgW="217080" imgH="56124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6222" y="2301131"/>
                        <a:ext cx="309563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0" name="文本框 49"/>
          <p:cNvSpPr txBox="1">
            <a:spLocks noChangeArrowheads="1"/>
          </p:cNvSpPr>
          <p:nvPr/>
        </p:nvSpPr>
        <p:spPr bwMode="auto">
          <a:xfrm>
            <a:off x="4956497" y="248210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latin typeface="楷体" pitchFamily="49" charset="-122"/>
                <a:ea typeface="楷体" pitchFamily="49" charset="-122"/>
              </a:rPr>
              <a:t>=</a:t>
            </a:r>
          </a:p>
        </p:txBody>
      </p:sp>
      <p:sp>
        <p:nvSpPr>
          <p:cNvPr id="30" name="圆角矩形标注 29"/>
          <p:cNvSpPr/>
          <p:nvPr/>
        </p:nvSpPr>
        <p:spPr>
          <a:xfrm>
            <a:off x="611560" y="3457797"/>
            <a:ext cx="3384376" cy="728464"/>
          </a:xfrm>
          <a:prstGeom prst="wedgeRoundRectCallout">
            <a:avLst>
              <a:gd name="adj1" fmla="val -22481"/>
              <a:gd name="adj2" fmla="val -84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分子、分母同时乘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，分数大小不变。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572000" y="3474828"/>
            <a:ext cx="3096344" cy="711696"/>
          </a:xfrm>
          <a:prstGeom prst="wedgeRoundRectCallout">
            <a:avLst>
              <a:gd name="adj1" fmla="val -22481"/>
              <a:gd name="adj2" fmla="val -8482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分子、分母同时除以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，分数大小不变。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build="allAtOnce" bldLvl="0"/>
      <p:bldP spid="153" grpId="0"/>
      <p:bldP spid="162" grpId="0"/>
      <p:bldP spid="163" grpId="0"/>
      <p:bldP spid="167" grpId="0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65177" y="1592263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4683" name="Picture 1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43" y="1222648"/>
            <a:ext cx="25431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170" y="1203598"/>
            <a:ext cx="25908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60170" y="411510"/>
            <a:ext cx="6898530" cy="561975"/>
            <a:chOff x="985838" y="987574"/>
            <a:chExt cx="6898530" cy="561975"/>
          </a:xfrm>
        </p:grpSpPr>
        <p:sp>
          <p:nvSpPr>
            <p:cNvPr id="2" name="TextBox 1"/>
            <p:cNvSpPr txBox="1"/>
            <p:nvPr/>
          </p:nvSpPr>
          <p:spPr>
            <a:xfrm>
              <a:off x="985838" y="1059582"/>
              <a:ext cx="6898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在下面的方格纸上涂色表示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58771423"/>
                </p:ext>
              </p:extLst>
            </p:nvPr>
          </p:nvGraphicFramePr>
          <p:xfrm>
            <a:off x="5110658" y="987574"/>
            <a:ext cx="325438" cy="561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62" name="公式" r:id="rId5" imgW="228600" imgH="393480" progId="Equation.3">
                    <p:embed/>
                  </p:oleObj>
                </mc:Choice>
                <mc:Fallback>
                  <p:oleObj name="公式" r:id="rId5" imgW="228600" imgH="393480" progId="Equation.3">
                    <p:embed/>
                    <p:pic>
                      <p:nvPicPr>
                        <p:cNvPr id="0" name="对象 1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0658" y="987574"/>
                          <a:ext cx="325438" cy="561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775877" y="3215563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1355157" y="2851331"/>
            <a:ext cx="2448272" cy="728464"/>
          </a:xfrm>
          <a:prstGeom prst="wedgeRoundRectCallout">
            <a:avLst>
              <a:gd name="adj1" fmla="val -57011"/>
              <a:gd name="adj2" fmla="val -3035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涂色部分还可以表示几分之几？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4352765" y="2937148"/>
            <a:ext cx="3150565" cy="1471382"/>
          </a:xfrm>
          <a:prstGeom prst="wedgeRoundRectCallout">
            <a:avLst>
              <a:gd name="adj1" fmla="val 60589"/>
              <a:gd name="adj2" fmla="val 1052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涂色部分还可以表示二分之一、四分之二、六分之三、八分之四、十二分之六。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51060"/>
            <a:ext cx="1156586" cy="165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885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3388" y="416824"/>
            <a:ext cx="8268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下面哪些分数在直线上能用同一个点表示？把这些分数在直线上表示出来。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63302" y="1387808"/>
            <a:ext cx="6481018" cy="809625"/>
            <a:chOff x="1394151" y="1563680"/>
            <a:chExt cx="7525618" cy="809625"/>
          </a:xfrm>
        </p:grpSpPr>
        <p:grpSp>
          <p:nvGrpSpPr>
            <p:cNvPr id="12" name="组合 11"/>
            <p:cNvGrpSpPr/>
            <p:nvPr/>
          </p:nvGrpSpPr>
          <p:grpSpPr>
            <a:xfrm>
              <a:off x="1394151" y="1590668"/>
              <a:ext cx="7525618" cy="782637"/>
              <a:chOff x="1394151" y="1590668"/>
              <a:chExt cx="7525618" cy="78263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394151" y="1590668"/>
                <a:ext cx="1082675" cy="628650"/>
                <a:chOff x="1020096" y="2094724"/>
                <a:chExt cx="1082675" cy="628650"/>
              </a:xfrm>
            </p:grpSpPr>
            <p:graphicFrame>
              <p:nvGraphicFramePr>
                <p:cNvPr id="21" name="对象 20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22195224"/>
                    </p:ext>
                  </p:extLst>
                </p:nvPr>
              </p:nvGraphicFramePr>
              <p:xfrm>
                <a:off x="1020096" y="2102661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2" name="公式" r:id="rId3" imgW="152280" imgH="393480" progId="Equation.3">
                        <p:embed/>
                      </p:oleObj>
                    </mc:Choice>
                    <mc:Fallback>
                      <p:oleObj name="公式" r:id="rId3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020096" y="2102661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85354961"/>
                    </p:ext>
                  </p:extLst>
                </p:nvPr>
              </p:nvGraphicFramePr>
              <p:xfrm>
                <a:off x="1861471" y="2094724"/>
                <a:ext cx="24130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3" name="公式" r:id="rId5" imgW="152280" imgH="393480" progId="Equation.3">
                        <p:embed/>
                      </p:oleObj>
                    </mc:Choice>
                    <mc:Fallback>
                      <p:oleObj name="公式" r:id="rId5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61471" y="2094724"/>
                              <a:ext cx="241300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8" name="组合 17"/>
              <p:cNvGrpSpPr/>
              <p:nvPr/>
            </p:nvGrpSpPr>
            <p:grpSpPr>
              <a:xfrm>
                <a:off x="3108651" y="1590668"/>
                <a:ext cx="5811118" cy="782637"/>
                <a:chOff x="115019" y="1861121"/>
                <a:chExt cx="5811118" cy="782637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1138238" y="2182093"/>
                  <a:ext cx="47878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itchFamily="49" charset="-122"/>
                      <a:ea typeface="楷体" pitchFamily="49" charset="-122"/>
                    </a:rPr>
                    <a:t>     </a:t>
                  </a:r>
                  <a:endParaRPr lang="zh-CN" altLang="en-US" sz="2400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graphicFrame>
              <p:nvGraphicFramePr>
                <p:cNvPr id="20" name="对象 19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46850295"/>
                    </p:ext>
                  </p:extLst>
                </p:nvPr>
              </p:nvGraphicFramePr>
              <p:xfrm>
                <a:off x="115019" y="1861121"/>
                <a:ext cx="21907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8744" name="公式" r:id="rId7" imgW="139680" imgH="393480" progId="Equation.3">
                        <p:embed/>
                      </p:oleObj>
                    </mc:Choice>
                    <mc:Fallback>
                      <p:oleObj name="公式" r:id="rId7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15019" y="1861121"/>
                              <a:ext cx="21907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1102041"/>
                </p:ext>
              </p:extLst>
            </p:nvPr>
          </p:nvGraphicFramePr>
          <p:xfrm>
            <a:off x="3891289" y="1563680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5" name="公式" r:id="rId9" imgW="203040" imgH="393480" progId="Equation.3">
                    <p:embed/>
                  </p:oleObj>
                </mc:Choice>
                <mc:Fallback>
                  <p:oleObj name="公式" r:id="rId9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1289" y="1563680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9858459"/>
                </p:ext>
              </p:extLst>
            </p:nvPr>
          </p:nvGraphicFramePr>
          <p:xfrm>
            <a:off x="4683451" y="1563680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6" name="公式" r:id="rId11" imgW="203040" imgH="393480" progId="Equation.3">
                    <p:embed/>
                  </p:oleObj>
                </mc:Choice>
                <mc:Fallback>
                  <p:oleObj name="公式" r:id="rId11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83451" y="1563680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5389840"/>
                </p:ext>
              </p:extLst>
            </p:nvPr>
          </p:nvGraphicFramePr>
          <p:xfrm>
            <a:off x="5443864" y="1563680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747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864" y="1563680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2970262"/>
            <a:ext cx="7524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08" y="2355726"/>
            <a:ext cx="75438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537523"/>
            <a:ext cx="8234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北新小学航模组有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人，其中男生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人。男生人数占几分之几？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2991991" y="2211710"/>
            <a:ext cx="2732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17÷30=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5" name="对象 2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695058"/>
              </p:ext>
            </p:extLst>
          </p:nvPr>
        </p:nvGraphicFramePr>
        <p:xfrm>
          <a:off x="4355976" y="2142542"/>
          <a:ext cx="3460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0" name="公式" r:id="rId3" imgW="215640" imgH="393480" progId="Equation.3">
                  <p:embed/>
                </p:oleObj>
              </mc:Choice>
              <mc:Fallback>
                <p:oleObj name="公式" r:id="rId3" imgW="215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2142542"/>
                        <a:ext cx="3460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555776" y="2938597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答：男生人数占    。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931172"/>
              </p:ext>
            </p:extLst>
          </p:nvPr>
        </p:nvGraphicFramePr>
        <p:xfrm>
          <a:off x="4843959" y="2808784"/>
          <a:ext cx="3460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1" name="公式" r:id="rId5" imgW="215640" imgH="393480" progId="Equation.3">
                  <p:embed/>
                </p:oleObj>
              </mc:Choice>
              <mc:Fallback>
                <p:oleObj name="公式" r:id="rId5" imgW="215640" imgH="393480" progId="Equation.3">
                  <p:embed/>
                  <p:pic>
                    <p:nvPicPr>
                      <p:cNvPr id="0" name="对象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3959" y="2808784"/>
                        <a:ext cx="346075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023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 build="allAtOnce" bldLvl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91025" y="1968349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我知道了分数的基本性质。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363838"/>
            <a:ext cx="617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除法中的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商不变规律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相当于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44554"/>
            <a:ext cx="679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的分子和分母同时乘或除以一个相同的数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除外），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分数的大小不变，这是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2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07504" y="2049890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777900" y="1131590"/>
            <a:ext cx="5890443" cy="2229516"/>
          </a:xfrm>
          <a:prstGeom prst="wedgeRoundRectCallout">
            <a:avLst>
              <a:gd name="adj1" fmla="val -57693"/>
              <a:gd name="adj2" fmla="val -943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动物园有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只猴子，管理员拿来一个西瓜分给它们吃：西瓜平均分，每只吃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块怎么样？小猴子们很不高兴，都嫌太少了。管理员：那西瓜平均分，每只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块怎么样？小猴子们都很高兴。同学们，你们说，猴子吃到的西瓜变多了吗？为什么？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483768" y="3638078"/>
            <a:ext cx="4201460" cy="1007633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没有变多，因为每只猴子吃得还是这个西瓜的三分之一。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164622" y="3451162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文本框 2"/>
          <p:cNvSpPr txBox="1">
            <a:spLocks noChangeArrowheads="1"/>
          </p:cNvSpPr>
          <p:nvPr/>
        </p:nvSpPr>
        <p:spPr bwMode="auto">
          <a:xfrm>
            <a:off x="2387078" y="667717"/>
            <a:ext cx="621737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用分数表示各图中的涂色部分，再把大小相等的分数填入等式。</a:t>
            </a:r>
          </a:p>
        </p:txBody>
      </p:sp>
      <p:pic>
        <p:nvPicPr>
          <p:cNvPr id="133" name="图片 1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568" y="1526381"/>
            <a:ext cx="7100888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文本框 6"/>
          <p:cNvSpPr txBox="1">
            <a:spLocks noChangeArrowheads="1"/>
          </p:cNvSpPr>
          <p:nvPr/>
        </p:nvSpPr>
        <p:spPr bwMode="auto">
          <a:xfrm>
            <a:off x="2308993" y="284894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135" name="文本框 4"/>
          <p:cNvSpPr txBox="1">
            <a:spLocks noChangeArrowheads="1"/>
          </p:cNvSpPr>
          <p:nvPr/>
        </p:nvSpPr>
        <p:spPr bwMode="auto">
          <a:xfrm>
            <a:off x="2308993" y="323311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136" name="文本框 5"/>
          <p:cNvSpPr txBox="1">
            <a:spLocks noChangeArrowheads="1"/>
          </p:cNvSpPr>
          <p:nvPr/>
        </p:nvSpPr>
        <p:spPr bwMode="auto">
          <a:xfrm>
            <a:off x="3993331" y="284894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137" name="文本框 7"/>
          <p:cNvSpPr txBox="1">
            <a:spLocks noChangeArrowheads="1"/>
          </p:cNvSpPr>
          <p:nvPr/>
        </p:nvSpPr>
        <p:spPr bwMode="auto">
          <a:xfrm>
            <a:off x="3993331" y="32331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138" name="文本框 8"/>
          <p:cNvSpPr txBox="1">
            <a:spLocks noChangeArrowheads="1"/>
          </p:cNvSpPr>
          <p:nvPr/>
        </p:nvSpPr>
        <p:spPr bwMode="auto">
          <a:xfrm>
            <a:off x="5725293" y="2848942"/>
            <a:ext cx="307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139" name="文本框 10"/>
          <p:cNvSpPr txBox="1">
            <a:spLocks noChangeArrowheads="1"/>
          </p:cNvSpPr>
          <p:nvPr/>
        </p:nvSpPr>
        <p:spPr bwMode="auto">
          <a:xfrm>
            <a:off x="5696718" y="323311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sp>
        <p:nvSpPr>
          <p:cNvPr id="140" name="文本框 11"/>
          <p:cNvSpPr txBox="1">
            <a:spLocks noChangeArrowheads="1"/>
          </p:cNvSpPr>
          <p:nvPr/>
        </p:nvSpPr>
        <p:spPr bwMode="auto">
          <a:xfrm>
            <a:off x="7387406" y="284894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141" name="文本框 12"/>
          <p:cNvSpPr txBox="1">
            <a:spLocks noChangeArrowheads="1"/>
          </p:cNvSpPr>
          <p:nvPr/>
        </p:nvSpPr>
        <p:spPr bwMode="auto">
          <a:xfrm>
            <a:off x="7387406" y="32331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9</a:t>
            </a:r>
          </a:p>
        </p:txBody>
      </p:sp>
      <p:sp>
        <p:nvSpPr>
          <p:cNvPr id="142" name="文本框 13"/>
          <p:cNvSpPr txBox="1">
            <a:spLocks noChangeArrowheads="1"/>
          </p:cNvSpPr>
          <p:nvPr/>
        </p:nvSpPr>
        <p:spPr bwMode="auto">
          <a:xfrm>
            <a:off x="3756793" y="374111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sp>
        <p:nvSpPr>
          <p:cNvPr id="143" name="文本框 14"/>
          <p:cNvSpPr txBox="1">
            <a:spLocks noChangeArrowheads="1"/>
          </p:cNvSpPr>
          <p:nvPr/>
        </p:nvSpPr>
        <p:spPr bwMode="auto">
          <a:xfrm>
            <a:off x="4877568" y="37411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144" name="文本框 15"/>
          <p:cNvSpPr txBox="1">
            <a:spLocks noChangeArrowheads="1"/>
          </p:cNvSpPr>
          <p:nvPr/>
        </p:nvSpPr>
        <p:spPr bwMode="auto">
          <a:xfrm>
            <a:off x="5933256" y="37411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145" name="文本框 16"/>
          <p:cNvSpPr txBox="1">
            <a:spLocks noChangeArrowheads="1"/>
          </p:cNvSpPr>
          <p:nvPr/>
        </p:nvSpPr>
        <p:spPr bwMode="auto">
          <a:xfrm>
            <a:off x="3756793" y="419831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146" name="文本框 18"/>
          <p:cNvSpPr txBox="1">
            <a:spLocks noChangeArrowheads="1"/>
          </p:cNvSpPr>
          <p:nvPr/>
        </p:nvSpPr>
        <p:spPr bwMode="auto">
          <a:xfrm>
            <a:off x="4877568" y="41983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6</a:t>
            </a:r>
          </a:p>
        </p:txBody>
      </p:sp>
      <p:sp>
        <p:nvSpPr>
          <p:cNvPr id="147" name="文本框 19"/>
          <p:cNvSpPr txBox="1">
            <a:spLocks noChangeArrowheads="1"/>
          </p:cNvSpPr>
          <p:nvPr/>
        </p:nvSpPr>
        <p:spPr bwMode="auto">
          <a:xfrm>
            <a:off x="5933256" y="419831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9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755576" y="1173576"/>
            <a:ext cx="1166673" cy="1064551"/>
            <a:chOff x="670145" y="1457273"/>
            <a:chExt cx="1555361" cy="1419401"/>
          </a:xfrm>
        </p:grpSpPr>
        <p:pic>
          <p:nvPicPr>
            <p:cNvPr id="31" name="图片 30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2141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53652"/>
            <a:ext cx="7648575" cy="256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620142" y="555526"/>
            <a:ext cx="7272338" cy="1296144"/>
            <a:chOff x="961026" y="858939"/>
            <a:chExt cx="7272338" cy="1296144"/>
          </a:xfrm>
        </p:grpSpPr>
        <p:pic>
          <p:nvPicPr>
            <p:cNvPr id="47" name="图片 4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2187" y="925614"/>
              <a:ext cx="1054100" cy="10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961026" y="858939"/>
              <a:ext cx="7272338" cy="1296144"/>
              <a:chOff x="981075" y="1707654"/>
              <a:chExt cx="7272338" cy="1296144"/>
            </a:xfrm>
          </p:grpSpPr>
          <p:graphicFrame>
            <p:nvGraphicFramePr>
              <p:cNvPr id="46" name="对象 4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45490554"/>
                  </p:ext>
                </p:extLst>
              </p:nvPr>
            </p:nvGraphicFramePr>
            <p:xfrm>
              <a:off x="5965825" y="1707654"/>
              <a:ext cx="233363" cy="604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5736" r:id="rId5" imgW="152280" imgH="393480" progId="Equation.KSEE3">
                      <p:embed/>
                    </p:oleObj>
                  </mc:Choice>
                  <mc:Fallback>
                    <p:oleObj r:id="rId5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65825" y="1707654"/>
                            <a:ext cx="233363" cy="6048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" name="组合 3"/>
              <p:cNvGrpSpPr/>
              <p:nvPr/>
            </p:nvGrpSpPr>
            <p:grpSpPr>
              <a:xfrm>
                <a:off x="981075" y="1754510"/>
                <a:ext cx="7272338" cy="1249288"/>
                <a:chOff x="981075" y="1023591"/>
                <a:chExt cx="7272338" cy="1249288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981075" y="1023591"/>
                  <a:ext cx="7272338" cy="1249288"/>
                  <a:chOff x="981075" y="1023591"/>
                  <a:chExt cx="7272338" cy="1249288"/>
                </a:xfrm>
              </p:grpSpPr>
              <p:sp>
                <p:nvSpPr>
                  <p:cNvPr id="45" name="文本框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1075" y="1023591"/>
                    <a:ext cx="7272338" cy="4572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zh-CN" altLang="en-US" sz="2400" b="1" dirty="0">
                        <a:latin typeface="楷体" pitchFamily="49" charset="-122"/>
                        <a:ea typeface="楷体" pitchFamily="49" charset="-122"/>
                      </a:rPr>
                      <a:t>把一张正方形纸对折，涂色表示它的  </a:t>
                    </a:r>
                    <a:r>
                      <a:rPr lang="zh-CN" altLang="en-US" sz="2400" b="1" dirty="0" smtClean="0">
                        <a:latin typeface="楷体" pitchFamily="49" charset="-122"/>
                        <a:ea typeface="楷体" pitchFamily="49" charset="-122"/>
                      </a:rPr>
                      <a:t>。</a:t>
                    </a:r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  <p:sp>
                <p:nvSpPr>
                  <p:cNvPr id="49" name="文本框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81075" y="1448966"/>
                    <a:ext cx="6264275" cy="8239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zh-CN" altLang="en-US" sz="2400" b="1" dirty="0">
                        <a:latin typeface="楷体" pitchFamily="49" charset="-122"/>
                        <a:ea typeface="楷体" pitchFamily="49" charset="-122"/>
                      </a:rPr>
                      <a:t>继续对折，每次找出一个和  </a:t>
                    </a:r>
                    <a:r>
                      <a:rPr lang="zh-CN" altLang="en-US" sz="2400" b="1" dirty="0" smtClean="0">
                        <a:latin typeface="楷体" pitchFamily="49" charset="-122"/>
                        <a:ea typeface="楷体" pitchFamily="49" charset="-122"/>
                      </a:rPr>
                      <a:t>相</a:t>
                    </a:r>
                    <a:r>
                      <a:rPr lang="zh-CN" altLang="en-US" sz="2400" b="1" dirty="0">
                        <a:latin typeface="楷体" pitchFamily="49" charset="-122"/>
                        <a:ea typeface="楷体" pitchFamily="49" charset="-122"/>
                      </a:rPr>
                      <a:t>等的</a:t>
                    </a:r>
                  </a:p>
                  <a:p>
                    <a:r>
                      <a:rPr lang="zh-CN" altLang="en-US" sz="2400" b="1" dirty="0">
                        <a:latin typeface="楷体" pitchFamily="49" charset="-122"/>
                        <a:ea typeface="楷体" pitchFamily="49" charset="-122"/>
                      </a:rPr>
                      <a:t>分数，并用等式</a:t>
                    </a:r>
                    <a:r>
                      <a:rPr lang="zh-CN" altLang="en-US" sz="2400" b="1" dirty="0" smtClean="0">
                        <a:latin typeface="楷体" pitchFamily="49" charset="-122"/>
                        <a:ea typeface="楷体" pitchFamily="49" charset="-122"/>
                      </a:rPr>
                      <a:t>表示。</a:t>
                    </a:r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</p:grpSp>
            <p:graphicFrame>
              <p:nvGraphicFramePr>
                <p:cNvPr id="50" name="对象 49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26582537"/>
                    </p:ext>
                  </p:extLst>
                </p:nvPr>
              </p:nvGraphicFramePr>
              <p:xfrm>
                <a:off x="4791075" y="1383879"/>
                <a:ext cx="234950" cy="60483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7" r:id="rId7" imgW="152280" imgH="393480" progId="Equation.KSEE3">
                        <p:embed/>
                      </p:oleObj>
                    </mc:Choice>
                    <mc:Fallback>
                      <p:oleObj r:id="rId7" imgW="152280" imgH="393480" progId="Equation.KSEE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91075" y="1383879"/>
                              <a:ext cx="234950" cy="60483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pic>
        <p:nvPicPr>
          <p:cNvPr id="6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1124079" y="3679491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90754" y="3723878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3338282" y="3651870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图片 5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31" y="2166169"/>
            <a:ext cx="2003425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113" y="2191569"/>
            <a:ext cx="1978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78" y="2174106"/>
            <a:ext cx="21240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218762" y="3312038"/>
            <a:ext cx="1207752" cy="699871"/>
            <a:chOff x="4372360" y="3528062"/>
            <a:chExt cx="1207752" cy="699871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4372360" y="3528062"/>
              <a:ext cx="1207752" cy="699871"/>
            </a:xfrm>
            <a:prstGeom prst="wedgeRoundRectCallout">
              <a:avLst>
                <a:gd name="adj1" fmla="val -33913"/>
                <a:gd name="adj2" fmla="val 6608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455930" y="3614588"/>
              <a:ext cx="839788" cy="541338"/>
              <a:chOff x="3950494" y="3431179"/>
              <a:chExt cx="839788" cy="541338"/>
            </a:xfrm>
          </p:grpSpPr>
          <p:grpSp>
            <p:nvGrpSpPr>
              <p:cNvPr id="62" name="组合 61"/>
              <p:cNvGrpSpPr>
                <a:grpSpLocks/>
              </p:cNvGrpSpPr>
              <p:nvPr/>
            </p:nvGrpSpPr>
            <p:grpSpPr bwMode="auto">
              <a:xfrm>
                <a:off x="3950494" y="3431179"/>
                <a:ext cx="839788" cy="541338"/>
                <a:chOff x="5407" y="6474"/>
                <a:chExt cx="1321" cy="851"/>
              </a:xfrm>
            </p:grpSpPr>
            <p:graphicFrame>
              <p:nvGraphicFramePr>
                <p:cNvPr id="63" name="对象 35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8" r:id="rId15" imgW="152280" imgH="393480" progId="Equation.KSEE3">
                        <p:embed/>
                      </p:oleObj>
                    </mc:Choice>
                    <mc:Fallback>
                      <p:oleObj r:id="rId15" imgW="152280" imgH="393480" progId="Equation.KSEE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4" name="对象 37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403" y="6485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39" r:id="rId17" imgW="152280" imgH="393480" progId="Equation.KSEE3">
                        <p:embed/>
                      </p:oleObj>
                    </mc:Choice>
                    <mc:Fallback>
                      <p:oleObj r:id="rId17" imgW="152280" imgH="393480" progId="Equation.KSEE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403" y="6485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69" name="文本框 44"/>
              <p:cNvSpPr txBox="1">
                <a:spLocks noChangeArrowheads="1"/>
              </p:cNvSpPr>
              <p:nvPr/>
            </p:nvSpPr>
            <p:spPr bwMode="auto">
              <a:xfrm>
                <a:off x="4205288" y="3506366"/>
                <a:ext cx="33020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itchFamily="49" charset="-122"/>
                    <a:ea typeface="楷体" pitchFamily="49" charset="-122"/>
                  </a:rPr>
                  <a:t>=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985743" y="3235796"/>
            <a:ext cx="1136515" cy="704106"/>
            <a:chOff x="2139341" y="3451820"/>
            <a:chExt cx="1136515" cy="704106"/>
          </a:xfrm>
        </p:grpSpPr>
        <p:sp>
          <p:nvSpPr>
            <p:cNvPr id="38" name="圆角矩形标注 37"/>
            <p:cNvSpPr/>
            <p:nvPr/>
          </p:nvSpPr>
          <p:spPr>
            <a:xfrm>
              <a:off x="2139341" y="3451820"/>
              <a:ext cx="1136515" cy="704106"/>
            </a:xfrm>
            <a:prstGeom prst="wedgeRoundRectCallout">
              <a:avLst>
                <a:gd name="adj1" fmla="val -40144"/>
                <a:gd name="adj2" fmla="val 66930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93639" y="3542581"/>
              <a:ext cx="838201" cy="541337"/>
              <a:chOff x="1868492" y="3415879"/>
              <a:chExt cx="838201" cy="541337"/>
            </a:xfrm>
          </p:grpSpPr>
          <p:grpSp>
            <p:nvGrpSpPr>
              <p:cNvPr id="56" name="组合 55"/>
              <p:cNvGrpSpPr>
                <a:grpSpLocks/>
              </p:cNvGrpSpPr>
              <p:nvPr/>
            </p:nvGrpSpPr>
            <p:grpSpPr bwMode="auto">
              <a:xfrm>
                <a:off x="1868492" y="3415879"/>
                <a:ext cx="838201" cy="541337"/>
                <a:chOff x="5407" y="6474"/>
                <a:chExt cx="1321" cy="851"/>
              </a:xfrm>
            </p:grpSpPr>
            <p:graphicFrame>
              <p:nvGraphicFramePr>
                <p:cNvPr id="57" name="对象 20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0" r:id="rId19" imgW="152280" imgH="393480" progId="Equation.3">
                        <p:embed/>
                      </p:oleObj>
                    </mc:Choice>
                    <mc:Fallback>
                      <p:oleObj r:id="rId19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8" name="对象 26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403" y="6485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1" r:id="rId21" imgW="152280" imgH="393480" progId="Equation.3">
                        <p:embed/>
                      </p:oleObj>
                    </mc:Choice>
                    <mc:Fallback>
                      <p:oleObj r:id="rId21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403" y="6485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59" name="文本框 28"/>
              <p:cNvSpPr txBox="1">
                <a:spLocks noChangeArrowheads="1"/>
              </p:cNvSpPr>
              <p:nvPr/>
            </p:nvSpPr>
            <p:spPr bwMode="auto">
              <a:xfrm>
                <a:off x="2165350" y="3506366"/>
                <a:ext cx="3349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itchFamily="49" charset="-122"/>
                    <a:ea typeface="楷体" pitchFamily="49" charset="-122"/>
                  </a:rPr>
                  <a:t>=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290610" y="3388068"/>
            <a:ext cx="1137918" cy="695850"/>
            <a:chOff x="6444208" y="3604092"/>
            <a:chExt cx="1137918" cy="695850"/>
          </a:xfrm>
        </p:grpSpPr>
        <p:sp>
          <p:nvSpPr>
            <p:cNvPr id="43" name="圆角矩形标注 42"/>
            <p:cNvSpPr/>
            <p:nvPr/>
          </p:nvSpPr>
          <p:spPr>
            <a:xfrm>
              <a:off x="6444208" y="3604092"/>
              <a:ext cx="1137918" cy="695850"/>
            </a:xfrm>
            <a:prstGeom prst="wedgeRoundRectCallout">
              <a:avLst>
                <a:gd name="adj1" fmla="val 40016"/>
                <a:gd name="adj2" fmla="val 62682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endParaRPr lang="zh-CN" altLang="en-US" sz="2000" b="1" noProof="1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31201" y="3758604"/>
              <a:ext cx="889000" cy="541338"/>
              <a:chOff x="6311900" y="3404766"/>
              <a:chExt cx="889000" cy="541338"/>
            </a:xfrm>
          </p:grpSpPr>
          <p:grpSp>
            <p:nvGrpSpPr>
              <p:cNvPr id="65" name="组合 64"/>
              <p:cNvGrpSpPr>
                <a:grpSpLocks/>
              </p:cNvGrpSpPr>
              <p:nvPr/>
            </p:nvGrpSpPr>
            <p:grpSpPr bwMode="auto">
              <a:xfrm>
                <a:off x="6311900" y="3404766"/>
                <a:ext cx="889000" cy="541338"/>
                <a:chOff x="5407" y="6474"/>
                <a:chExt cx="1400" cy="851"/>
              </a:xfrm>
            </p:grpSpPr>
            <p:graphicFrame>
              <p:nvGraphicFramePr>
                <p:cNvPr id="66" name="对象 40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407" y="6474"/>
                <a:ext cx="32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2" r:id="rId23" imgW="152280" imgH="393480" progId="Equation.KSEE3">
                        <p:embed/>
                      </p:oleObj>
                    </mc:Choice>
                    <mc:Fallback>
                      <p:oleObj r:id="rId23" imgW="152280" imgH="393480" progId="Equation.KSEE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407" y="6474"/>
                              <a:ext cx="32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8" name="对象 42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6322" y="6485"/>
                <a:ext cx="485" cy="8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5743" r:id="rId25" imgW="228600" imgH="393480" progId="Equation.KSEE3">
                        <p:embed/>
                      </p:oleObj>
                    </mc:Choice>
                    <mc:Fallback>
                      <p:oleObj r:id="rId25" imgW="228600" imgH="393480" progId="Equation.KSEE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322" y="6485"/>
                              <a:ext cx="485" cy="84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70" name="文本框 45"/>
              <p:cNvSpPr txBox="1">
                <a:spLocks noChangeArrowheads="1"/>
              </p:cNvSpPr>
              <p:nvPr/>
            </p:nvSpPr>
            <p:spPr bwMode="auto">
              <a:xfrm>
                <a:off x="6584950" y="3517479"/>
                <a:ext cx="3079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b="1" dirty="0">
                    <a:latin typeface="楷体" pitchFamily="49" charset="-122"/>
                    <a:ea typeface="楷体" pitchFamily="49" charset="-122"/>
                  </a:rPr>
                  <a:t>=</a:t>
                </a:r>
              </a:p>
            </p:txBody>
          </p:sp>
        </p:grpSp>
      </p:grpSp>
      <p:pic>
        <p:nvPicPr>
          <p:cNvPr id="73" name="图片 72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303" y="612153"/>
            <a:ext cx="10509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251520" y="555526"/>
            <a:ext cx="1166673" cy="1080120"/>
            <a:chOff x="670145" y="1457273"/>
            <a:chExt cx="1555361" cy="1440159"/>
          </a:xfrm>
        </p:grpSpPr>
        <p:pic>
          <p:nvPicPr>
            <p:cNvPr id="61" name="图片 60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1817" y="2343435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对象 10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9815926"/>
              </p:ext>
            </p:extLst>
          </p:nvPr>
        </p:nvGraphicFramePr>
        <p:xfrm>
          <a:off x="4967288" y="3979745"/>
          <a:ext cx="7937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9" name="公式" r:id="rId3" imgW="152280" imgH="393480" progId="Equation.3">
                  <p:embed/>
                </p:oleObj>
              </mc:Choice>
              <mc:Fallback>
                <p:oleObj name="公式" r:id="rId3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3979745"/>
                        <a:ext cx="7937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1475081"/>
            <a:ext cx="6011863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75" y="3970903"/>
            <a:ext cx="38766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3"/>
          <p:cNvSpPr txBox="1">
            <a:spLocks noChangeArrowheads="1"/>
          </p:cNvSpPr>
          <p:nvPr/>
        </p:nvSpPr>
        <p:spPr bwMode="auto">
          <a:xfrm>
            <a:off x="2924175" y="1475081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77" name="文本框 4"/>
          <p:cNvSpPr txBox="1">
            <a:spLocks noChangeArrowheads="1"/>
          </p:cNvSpPr>
          <p:nvPr/>
        </p:nvSpPr>
        <p:spPr bwMode="auto">
          <a:xfrm>
            <a:off x="2919413" y="1800518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78" name="文本框 5"/>
          <p:cNvSpPr txBox="1">
            <a:spLocks noChangeArrowheads="1"/>
          </p:cNvSpPr>
          <p:nvPr/>
        </p:nvSpPr>
        <p:spPr bwMode="auto">
          <a:xfrm>
            <a:off x="6067425" y="1475081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79" name="文本框 6"/>
          <p:cNvSpPr txBox="1">
            <a:spLocks noChangeArrowheads="1"/>
          </p:cNvSpPr>
          <p:nvPr/>
        </p:nvSpPr>
        <p:spPr bwMode="auto">
          <a:xfrm>
            <a:off x="6067425" y="1800518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80" name="文本框 22"/>
          <p:cNvSpPr txBox="1">
            <a:spLocks noChangeArrowheads="1"/>
          </p:cNvSpPr>
          <p:nvPr/>
        </p:nvSpPr>
        <p:spPr bwMode="auto">
          <a:xfrm>
            <a:off x="2924175" y="229105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81" name="文本框 23"/>
          <p:cNvSpPr txBox="1">
            <a:spLocks noChangeArrowheads="1"/>
          </p:cNvSpPr>
          <p:nvPr/>
        </p:nvSpPr>
        <p:spPr bwMode="auto">
          <a:xfrm>
            <a:off x="2936875" y="262125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82" name="文本框 24"/>
          <p:cNvSpPr txBox="1">
            <a:spLocks noChangeArrowheads="1"/>
          </p:cNvSpPr>
          <p:nvPr/>
        </p:nvSpPr>
        <p:spPr bwMode="auto">
          <a:xfrm>
            <a:off x="6067425" y="229105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83" name="文本框 25"/>
          <p:cNvSpPr txBox="1">
            <a:spLocks noChangeArrowheads="1"/>
          </p:cNvSpPr>
          <p:nvPr/>
        </p:nvSpPr>
        <p:spPr bwMode="auto">
          <a:xfrm>
            <a:off x="6067425" y="2687931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84" name="文本框 29"/>
          <p:cNvSpPr txBox="1">
            <a:spLocks noChangeArrowheads="1"/>
          </p:cNvSpPr>
          <p:nvPr/>
        </p:nvSpPr>
        <p:spPr bwMode="auto">
          <a:xfrm>
            <a:off x="2936875" y="311020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85" name="文本框 30"/>
          <p:cNvSpPr txBox="1">
            <a:spLocks noChangeArrowheads="1"/>
          </p:cNvSpPr>
          <p:nvPr/>
        </p:nvSpPr>
        <p:spPr bwMode="auto">
          <a:xfrm>
            <a:off x="2936875" y="3491206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86" name="文本框 31"/>
          <p:cNvSpPr txBox="1">
            <a:spLocks noChangeArrowheads="1"/>
          </p:cNvSpPr>
          <p:nvPr/>
        </p:nvSpPr>
        <p:spPr bwMode="auto">
          <a:xfrm>
            <a:off x="6169025" y="3151481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87" name="文本框 46"/>
          <p:cNvSpPr txBox="1">
            <a:spLocks noChangeArrowheads="1"/>
          </p:cNvSpPr>
          <p:nvPr/>
        </p:nvSpPr>
        <p:spPr bwMode="auto">
          <a:xfrm>
            <a:off x="6181725" y="3505493"/>
            <a:ext cx="314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88" name="文本框 47"/>
          <p:cNvSpPr txBox="1">
            <a:spLocks noChangeArrowheads="1"/>
          </p:cNvSpPr>
          <p:nvPr/>
        </p:nvSpPr>
        <p:spPr bwMode="auto">
          <a:xfrm>
            <a:off x="3787775" y="39626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89" name="文本框 48"/>
          <p:cNvSpPr txBox="1">
            <a:spLocks noChangeArrowheads="1"/>
          </p:cNvSpPr>
          <p:nvPr/>
        </p:nvSpPr>
        <p:spPr bwMode="auto">
          <a:xfrm>
            <a:off x="3787775" y="4211385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90" name="文本框 49"/>
          <p:cNvSpPr txBox="1">
            <a:spLocks noChangeArrowheads="1"/>
          </p:cNvSpPr>
          <p:nvPr/>
        </p:nvSpPr>
        <p:spPr bwMode="auto">
          <a:xfrm>
            <a:off x="4773613" y="39626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91" name="文本框 50"/>
          <p:cNvSpPr txBox="1">
            <a:spLocks noChangeArrowheads="1"/>
          </p:cNvSpPr>
          <p:nvPr/>
        </p:nvSpPr>
        <p:spPr bwMode="auto">
          <a:xfrm>
            <a:off x="4794250" y="4211385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92" name="文本框 51"/>
          <p:cNvSpPr txBox="1">
            <a:spLocks noChangeArrowheads="1"/>
          </p:cNvSpPr>
          <p:nvPr/>
        </p:nvSpPr>
        <p:spPr bwMode="auto">
          <a:xfrm>
            <a:off x="5757863" y="3962693"/>
            <a:ext cx="3129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93" name="文本框 53"/>
          <p:cNvSpPr txBox="1">
            <a:spLocks noChangeArrowheads="1"/>
          </p:cNvSpPr>
          <p:nvPr/>
        </p:nvSpPr>
        <p:spPr bwMode="auto">
          <a:xfrm>
            <a:off x="5694363" y="4211385"/>
            <a:ext cx="441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>
                <a:latin typeface="楷体" pitchFamily="49" charset="-122"/>
                <a:ea typeface="楷体" pitchFamily="49" charset="-122"/>
              </a:rPr>
              <a:t>16</a:t>
            </a:r>
          </a:p>
        </p:txBody>
      </p:sp>
      <p:sp>
        <p:nvSpPr>
          <p:cNvPr id="73" name="文本框 7"/>
          <p:cNvSpPr txBox="1">
            <a:spLocks noChangeArrowheads="1"/>
          </p:cNvSpPr>
          <p:nvPr/>
        </p:nvSpPr>
        <p:spPr bwMode="auto">
          <a:xfrm>
            <a:off x="467544" y="555526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每个等式中分数的分子、分母是怎样变化的？完成下面的填空，与同学交流。</a:t>
            </a: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00" y="589089"/>
            <a:ext cx="30765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文本框 9"/>
          <p:cNvSpPr txBox="1">
            <a:spLocks noChangeArrowheads="1"/>
          </p:cNvSpPr>
          <p:nvPr/>
        </p:nvSpPr>
        <p:spPr bwMode="auto">
          <a:xfrm>
            <a:off x="35496" y="1128839"/>
            <a:ext cx="895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再观察例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等式中的三个分数，它的分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子、分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母是怎样变化的？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50530" y="1967436"/>
            <a:ext cx="5256584" cy="468015"/>
            <a:chOff x="2649550" y="2786434"/>
            <a:chExt cx="4733775" cy="468015"/>
          </a:xfrm>
          <a:noFill/>
        </p:grpSpPr>
        <p:sp>
          <p:nvSpPr>
            <p:cNvPr id="49" name="圆角矩形标注 48"/>
            <p:cNvSpPr>
              <a:spLocks noChangeArrowheads="1"/>
            </p:cNvSpPr>
            <p:nvPr/>
          </p:nvSpPr>
          <p:spPr bwMode="auto">
            <a:xfrm>
              <a:off x="2649550" y="2786434"/>
              <a:ext cx="4378325" cy="433388"/>
            </a:xfrm>
            <a:prstGeom prst="wedgeRoundRectCallout">
              <a:avLst>
                <a:gd name="adj1" fmla="val 36273"/>
                <a:gd name="adj2" fmla="val 74449"/>
                <a:gd name="adj3" fmla="val 16667"/>
              </a:avLst>
            </a:prstGeom>
            <a:grpFill/>
            <a:ln w="9525">
              <a:solidFill>
                <a:srgbClr val="BCA5F3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0" name="文本框 15"/>
            <p:cNvSpPr txBox="1">
              <a:spLocks noChangeArrowheads="1"/>
            </p:cNvSpPr>
            <p:nvPr/>
          </p:nvSpPr>
          <p:spPr bwMode="auto">
            <a:xfrm>
              <a:off x="2676387" y="2792784"/>
              <a:ext cx="4706938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通过上面的活动，你有什么发现？</a:t>
              </a:r>
            </a:p>
          </p:txBody>
        </p:sp>
      </p:grpSp>
      <p:sp>
        <p:nvSpPr>
          <p:cNvPr id="51" name="文本框 12"/>
          <p:cNvSpPr txBox="1">
            <a:spLocks noChangeArrowheads="1"/>
          </p:cNvSpPr>
          <p:nvPr/>
        </p:nvSpPr>
        <p:spPr bwMode="auto">
          <a:xfrm>
            <a:off x="642418" y="3468945"/>
            <a:ext cx="82151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937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分数的分子和分母同时乘或除以一个相同的数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除外）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，分数的大小不变，这是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907114" y="2207634"/>
            <a:ext cx="792236" cy="93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341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683568" y="2643758"/>
            <a:ext cx="7177464" cy="1656184"/>
          </a:xfrm>
          <a:prstGeom prst="wedgeRoundRectCallout">
            <a:avLst>
              <a:gd name="adj1" fmla="val 54473"/>
              <a:gd name="adj2" fmla="val -40827"/>
              <a:gd name="adj3" fmla="val 16667"/>
            </a:avLst>
          </a:prstGeom>
          <a:noFill/>
          <a:ln w="9525">
            <a:solidFill>
              <a:srgbClr val="BCA5F3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在除法中，被除数和除数同时乘或除以相同的数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除外），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商不变。分数的分子相当于被除数，分母相当于除数，所以，分数的分子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、分母同时乘或除以相同的数（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除外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），分数的大小不变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995497" y="1809148"/>
            <a:ext cx="792236" cy="939374"/>
          </a:xfrm>
          <a:prstGeom prst="rect">
            <a:avLst/>
          </a:prstGeom>
          <a:noFill/>
          <a:extLst/>
        </p:spPr>
      </p:pic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649819" y="699542"/>
            <a:ext cx="6810613" cy="979835"/>
          </a:xfrm>
          <a:prstGeom prst="wedgeRoundRectCallout">
            <a:avLst>
              <a:gd name="adj1" fmla="val -54021"/>
              <a:gd name="adj2" fmla="val -3490"/>
              <a:gd name="adj3" fmla="val 16667"/>
            </a:avLst>
          </a:prstGeom>
          <a:noFill/>
          <a:ln w="9525">
            <a:solidFill>
              <a:srgbClr val="BCA5F3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根据分数和除法的关系，你能用除法中商不变的规律来说明分数的基本性质吗？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4" y="850642"/>
            <a:ext cx="1156586" cy="1657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601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37628"/>
            <a:ext cx="7648575" cy="256231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1221396" y="3349425"/>
            <a:ext cx="702035" cy="692459"/>
          </a:xfrm>
          <a:prstGeom prst="rect">
            <a:avLst/>
          </a:prstGeom>
          <a:noFill/>
          <a:extLst/>
        </p:spPr>
      </p:pic>
      <p:pic>
        <p:nvPicPr>
          <p:cNvPr id="1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0079" y="3317011"/>
            <a:ext cx="672064" cy="796881"/>
          </a:xfrm>
          <a:prstGeom prst="rect">
            <a:avLst/>
          </a:prstGeom>
          <a:noFill/>
          <a:extLst/>
        </p:spPr>
      </p:pic>
      <p:pic>
        <p:nvPicPr>
          <p:cNvPr id="1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3435599" y="3321804"/>
            <a:ext cx="769682" cy="720080"/>
          </a:xfrm>
          <a:prstGeom prst="rect">
            <a:avLst/>
          </a:prstGeom>
          <a:noFill/>
          <a:extLst/>
        </p:spPr>
      </p:pic>
      <p:sp>
        <p:nvSpPr>
          <p:cNvPr id="20" name="圆角矩形标注 19"/>
          <p:cNvSpPr/>
          <p:nvPr/>
        </p:nvSpPr>
        <p:spPr bwMode="auto">
          <a:xfrm>
            <a:off x="3723631" y="1953652"/>
            <a:ext cx="1919415" cy="1152128"/>
          </a:xfrm>
          <a:prstGeom prst="wedgeRoundRectCallout">
            <a:avLst>
              <a:gd name="adj1" fmla="val -33913"/>
              <a:gd name="adj2" fmla="val 6608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画图和操作能帮助我们发现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规律。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203351" y="1953652"/>
            <a:ext cx="2160240" cy="1152128"/>
          </a:xfrm>
          <a:prstGeom prst="wedgeRoundRectCallout">
            <a:avLst>
              <a:gd name="adj1" fmla="val -40144"/>
              <a:gd name="adj2" fmla="val 6693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一个分数，有无数个与它相等的分数。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5883870" y="1881644"/>
            <a:ext cx="2160241" cy="1296144"/>
          </a:xfrm>
          <a:prstGeom prst="wedgeRoundRectCallout">
            <a:avLst>
              <a:gd name="adj1" fmla="val 40016"/>
              <a:gd name="adj2" fmla="val 626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学习过程中，要注意沟通知识之间的联系。</a:t>
            </a:r>
          </a:p>
        </p:txBody>
      </p:sp>
      <p:sp>
        <p:nvSpPr>
          <p:cNvPr id="42" name="圆角矩形标注 41"/>
          <p:cNvSpPr/>
          <p:nvPr/>
        </p:nvSpPr>
        <p:spPr>
          <a:xfrm>
            <a:off x="1403647" y="627534"/>
            <a:ext cx="6652375" cy="576064"/>
          </a:xfrm>
          <a:prstGeom prst="wedgeRoundRectCallout">
            <a:avLst>
              <a:gd name="adj1" fmla="val -54908"/>
              <a:gd name="adj2" fmla="val -169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回顾发现分数基本性质的过程，你有哪些收获？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36" y="517412"/>
            <a:ext cx="1156586" cy="1657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34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97336" y="3191567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39942"/>
          <p:cNvSpPr txBox="1">
            <a:spLocks noChangeArrowheads="1"/>
          </p:cNvSpPr>
          <p:nvPr/>
        </p:nvSpPr>
        <p:spPr bwMode="auto">
          <a:xfrm>
            <a:off x="736061" y="1140162"/>
            <a:ext cx="7319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根据分数的基本性质，写出一组相等的分数。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490" y="1762157"/>
            <a:ext cx="45021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503274" y="2916383"/>
            <a:ext cx="1700574" cy="779286"/>
          </a:xfrm>
          <a:prstGeom prst="wedgeRoundRectCallout">
            <a:avLst>
              <a:gd name="adj1" fmla="val -63314"/>
              <a:gd name="adj2" fmla="val -79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你是怎么写的？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423597" y="2816771"/>
            <a:ext cx="3456384" cy="1503784"/>
          </a:xfrm>
          <a:prstGeom prst="wedgeRoundRectCallout">
            <a:avLst>
              <a:gd name="adj1" fmla="val 65654"/>
              <a:gd name="adj2" fmla="val 2210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只要分数的分子、分母同时乘或除以一个相同的数（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除外），分数大小就是相等的。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11760" y="1740753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2958" y="1740753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55976" y="1740753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79182" y="1740753"/>
            <a:ext cx="67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</a:t>
            </a:r>
          </a:p>
          <a:p>
            <a:pPr algn="ctr"/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16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53" y="2714480"/>
            <a:ext cx="1156586" cy="165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0"/>
      <p:bldP spid="12" grpId="0" animBg="1"/>
      <p:bldP spid="13" grpId="0" animBg="1"/>
      <p:bldP spid="2" grpId="0"/>
      <p:bldP spid="18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728</Words>
  <Application>Microsoft Office PowerPoint</Application>
  <PresentationFormat>全屏显示(16:9)</PresentationFormat>
  <Paragraphs>115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Equation.KSEE3</vt:lpstr>
      <vt:lpstr>Microsoft 公式 3.0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